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theme/theme1.xml" ContentType="application/vnd.openxmlformats-officedocument.theme+xml"/>
  <Override PartName="/ppt/media/image2.wmf" ContentType="image/x-wmf"/>
  <Override PartName="/ppt/media/image6.png" ContentType="image/png"/>
  <Override PartName="/ppt/media/image5.png" ContentType="image/png"/>
  <Override PartName="/ppt/media/image3.png" ContentType="image/png"/>
  <Override PartName="/ppt/media/image1.png" ContentType="image/png"/>
  <Override PartName="/ppt/media/image4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1.jpeg" ContentType="image/jpe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39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9.png" ContentType="image/png"/>
  <Override PartName="/ppt/media/image40.png" ContentType="image/png"/>
  <Override PartName="/ppt/media/image16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36.png" ContentType="image/png"/>
  <Override PartName="/ppt/media/image44.wmf" ContentType="image/x-wmf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7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320"/>
            <a:ext cx="8229600" cy="5299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spcBef>
                <a:spcPts val="7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39933"/>
            </a:gs>
            <a:gs pos="50000">
              <a:srgbClr val="ccffcc"/>
            </a:gs>
            <a:gs pos="100000">
              <a:srgbClr val="339933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 indent="-285480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spcBef>
                <a:spcPts val="799"/>
              </a:spcBef>
              <a:buClr>
                <a:srgbClr val="000000"/>
              </a:buClr>
              <a:buFont typeface="Arial"/>
              <a:buChar char="–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057400" indent="-228600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2057400" indent="-228600">
              <a:spcBef>
                <a:spcPts val="799"/>
              </a:spcBef>
              <a:buClr>
                <a:srgbClr val="000000"/>
              </a:buClr>
              <a:buFont typeface="Arial"/>
              <a:buChar char="»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684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 algn="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57E62DB-F467-43B5-AFDA-1153F465DB58}" type="slidenum">
              <a:rPr b="0" lang="ru-RU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wmf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5" descr=""/>
          <p:cNvPicPr/>
          <p:nvPr/>
        </p:nvPicPr>
        <p:blipFill>
          <a:blip r:embed="rId1"/>
          <a:stretch/>
        </p:blipFill>
        <p:spPr>
          <a:xfrm>
            <a:off x="1042920" y="2421000"/>
            <a:ext cx="7058160" cy="3009960"/>
          </a:xfrm>
          <a:prstGeom prst="rect">
            <a:avLst/>
          </a:prstGeom>
          <a:ln w="0">
            <a:noFill/>
          </a:ln>
        </p:spPr>
      </p:pic>
      <p:sp>
        <p:nvSpPr>
          <p:cNvPr id="42" name="TextShape 1"/>
          <p:cNvSpPr txBox="1"/>
          <p:nvPr/>
        </p:nvSpPr>
        <p:spPr>
          <a:xfrm>
            <a:off x="539640" y="1052640"/>
            <a:ext cx="8353440" cy="936360"/>
          </a:xfrm>
          <a:prstGeom prst="rect">
            <a:avLst/>
          </a:prstGeom>
          <a:effectLst>
            <a:outerShdw dist="40186" dir="1096358">
              <a:srgbClr val="b2b2b2">
                <a:alpha val="80000"/>
              </a:srgbClr>
            </a:outerShdw>
          </a:effectLst>
        </p:spPr>
        <p:txBody>
          <a:bodyPr wrap="none" lIns="90000" rIns="90000" tIns="46800" bIns="46800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1" strike="noStrike">
                <a:solidFill>
                  <a:srgbClr val="000000"/>
                </a:solidFill>
                <a:latin typeface="Times New Roman"/>
              </a:rPr>
              <a:t>Операционная система</a:t>
            </a:r>
            <a:endParaRPr b="0" lang="en-US" sz="1800" spc="1" strike="noStrike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843120" y="28224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Файловая система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0" y="1715760"/>
            <a:ext cx="3214800" cy="48387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2720" indent="-342720">
              <a:spcBef>
                <a:spcPts val="748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того, чтобы получить единое файловое дерево с одним корнем, используется процедура </a:t>
            </a:r>
            <a:r>
              <a:rPr b="0" lang="ru-RU" sz="3000" spc="-1" strike="noStrike">
                <a:solidFill>
                  <a:srgbClr val="8ac6cd"/>
                </a:solidFill>
                <a:latin typeface="Arial"/>
              </a:rPr>
              <a:t>монтирования</a:t>
            </a: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Picture 2" descr=""/>
          <p:cNvPicPr/>
          <p:nvPr/>
        </p:nvPicPr>
        <p:blipFill>
          <a:blip r:embed="rId1"/>
          <a:stretch/>
        </p:blipFill>
        <p:spPr>
          <a:xfrm>
            <a:off x="3238560" y="2428920"/>
            <a:ext cx="5905440" cy="44290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843120" y="28224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Файловая система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Монтирование  - это подключение в одну из папок целой файловой системы, находящейся где-то на другом устройстве.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Picture 2" descr=""/>
          <p:cNvPicPr/>
          <p:nvPr/>
        </p:nvPicPr>
        <p:blipFill>
          <a:blip r:embed="rId1"/>
          <a:stretch/>
        </p:blipFill>
        <p:spPr>
          <a:xfrm>
            <a:off x="4714920" y="3168720"/>
            <a:ext cx="4429080" cy="36892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843120" y="28224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Файловая система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монтирования необходима пустая папка – она называется </a:t>
            </a:r>
            <a:r>
              <a:rPr b="0" lang="ru-RU" sz="3200" spc="-1" strike="noStrike">
                <a:solidFill>
                  <a:srgbClr val="8ac6cd"/>
                </a:solidFill>
                <a:latin typeface="Arial"/>
              </a:rPr>
              <a:t>точкой монтирования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Picture 2" descr=""/>
          <p:cNvPicPr/>
          <p:nvPr/>
        </p:nvPicPr>
        <p:blipFill>
          <a:blip r:embed="rId1"/>
          <a:stretch/>
        </p:blipFill>
        <p:spPr>
          <a:xfrm>
            <a:off x="4071960" y="3054240"/>
            <a:ext cx="5072040" cy="3803760"/>
          </a:xfrm>
          <a:prstGeom prst="rect">
            <a:avLst/>
          </a:prstGeom>
          <a:ln w="0"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843120" y="28224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Файловая система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Подключённую (смонтированную) файловую систему можно в любой момент отключить – </a:t>
            </a:r>
            <a:r>
              <a:rPr b="0" lang="ru-RU" sz="3200" spc="-1" strike="noStrike">
                <a:solidFill>
                  <a:srgbClr val="8ac6cd"/>
                </a:solidFill>
                <a:latin typeface="Arial"/>
              </a:rPr>
              <a:t>размонтировать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, после чего та папка, куда она была смонтирована, снова окажется пустой.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Picture 2" descr=""/>
          <p:cNvPicPr/>
          <p:nvPr/>
        </p:nvPicPr>
        <p:blipFill>
          <a:blip r:embed="rId1"/>
          <a:stretch/>
        </p:blipFill>
        <p:spPr>
          <a:xfrm>
            <a:off x="5929200" y="4311720"/>
            <a:ext cx="3214800" cy="25462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43120" y="28224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Файловая система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Пользователю обычно не требуется выполнять монтирование и размонтирование вручную: при загрузке системы будут смонтированы все устройства, на которых хранятся части файловой системы, а при остановке системы все они будут размонтированы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Picture 2" descr=""/>
          <p:cNvPicPr/>
          <p:nvPr/>
        </p:nvPicPr>
        <p:blipFill>
          <a:blip r:embed="rId1"/>
          <a:stretch/>
        </p:blipFill>
        <p:spPr>
          <a:xfrm>
            <a:off x="4929120" y="3697200"/>
            <a:ext cx="4214880" cy="3160800"/>
          </a:xfrm>
          <a:prstGeom prst="rect">
            <a:avLst/>
          </a:prstGeom>
          <a:ln w="0"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43120" y="28224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Файловая система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В ОС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Linux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чаще всего используется журналируемая файловая система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ext3,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в которой кластер может иметь размер от 1 до 8 Кбайт.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Picture 2" descr=""/>
          <p:cNvPicPr/>
          <p:nvPr/>
        </p:nvPicPr>
        <p:blipFill>
          <a:blip r:embed="rId1"/>
          <a:stretch/>
        </p:blipFill>
        <p:spPr>
          <a:xfrm>
            <a:off x="3571920" y="3606840"/>
            <a:ext cx="5572080" cy="3117960"/>
          </a:xfrm>
          <a:prstGeom prst="rect">
            <a:avLst/>
          </a:prstGeom>
          <a:ln w="0"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43" descr=""/>
          <p:cNvPicPr/>
          <p:nvPr/>
        </p:nvPicPr>
        <p:blipFill>
          <a:blip r:embed="rId1"/>
          <a:stretch/>
        </p:blipFill>
        <p:spPr>
          <a:xfrm>
            <a:off x="1835280" y="3213000"/>
            <a:ext cx="5184720" cy="2225880"/>
          </a:xfrm>
          <a:prstGeom prst="rect">
            <a:avLst/>
          </a:prstGeom>
          <a:ln w="15840">
            <a:solidFill>
              <a:srgbClr val="000000"/>
            </a:solidFill>
            <a:miter/>
          </a:ln>
        </p:spPr>
      </p:pic>
      <p:sp>
        <p:nvSpPr>
          <p:cNvPr id="88" name="TextShape 1"/>
          <p:cNvSpPr txBox="1"/>
          <p:nvPr/>
        </p:nvSpPr>
        <p:spPr>
          <a:xfrm>
            <a:off x="1116000" y="692280"/>
            <a:ext cx="6194520" cy="1512720"/>
          </a:xfrm>
          <a:prstGeom prst="rect">
            <a:avLst/>
          </a:prstGeom>
          <a:effectLst>
            <a:outerShdw dist="153753" dir="2700000">
              <a:srgbClr val="c7dfd3">
                <a:alpha val="80000"/>
              </a:srgbClr>
            </a:outerShdw>
          </a:effectLst>
        </p:spPr>
        <p:txBody>
          <a:bodyPr wrap="none" lIns="90000" rIns="90000" tIns="46800" bIns="46800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1" strike="noStrike">
                <a:solidFill>
                  <a:srgbClr val="000000"/>
                </a:solidFill>
                <a:latin typeface="Times New Roman"/>
              </a:rPr>
              <a:t>Преимущества операционной</a:t>
            </a:r>
            <a:endParaRPr b="0" lang="en-US" sz="1800" spc="1" strike="noStrike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1800" spc="1" strike="noStrike">
                <a:solidFill>
                  <a:srgbClr val="000000"/>
                </a:solidFill>
                <a:latin typeface="Times New Roman"/>
              </a:rPr>
              <a:t>системы Linux</a:t>
            </a:r>
            <a:endParaRPr b="0" lang="en-US" sz="1800" spc="1" strike="noStrike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4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Заголовок 1" descr=""/>
          <p:cNvPicPr/>
          <p:nvPr/>
        </p:nvPicPr>
        <p:blipFill>
          <a:blip r:embed="rId1"/>
          <a:stretch/>
        </p:blipFill>
        <p:spPr>
          <a:xfrm>
            <a:off x="450720" y="249120"/>
            <a:ext cx="8242560" cy="1165320"/>
          </a:xfrm>
          <a:prstGeom prst="rect">
            <a:avLst/>
          </a:prstGeom>
          <a:ln w="0"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714240" y="1928880"/>
            <a:ext cx="471492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Подавляющее большинство вредоносных программ атакуют именно Windo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635280" y="3933720"/>
            <a:ext cx="4572000" cy="15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5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006600"/>
                </a:solidFill>
                <a:latin typeface="Arial"/>
              </a:rPr>
              <a:t>Существует всего около десятка вирусов под Linux, но и они не способны поразить систему в целом</a:t>
            </a:r>
            <a:r>
              <a:rPr b="1" lang="en-US" sz="2400" spc="-1" strike="noStrike">
                <a:solidFill>
                  <a:srgbClr val="006600"/>
                </a:solidFill>
                <a:latin typeface="Arial"/>
              </a:rPr>
              <a:t>.</a:t>
            </a:r>
            <a:r>
              <a:rPr b="1" lang="ru-RU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Picture 2" descr=""/>
          <p:cNvPicPr/>
          <p:nvPr/>
        </p:nvPicPr>
        <p:blipFill>
          <a:blip r:embed="rId2"/>
          <a:stretch/>
        </p:blipFill>
        <p:spPr>
          <a:xfrm>
            <a:off x="5508720" y="1916280"/>
            <a:ext cx="1655640" cy="1508040"/>
          </a:xfrm>
          <a:prstGeom prst="rect">
            <a:avLst/>
          </a:prstGeom>
          <a:ln w="0">
            <a:noFill/>
          </a:ln>
        </p:spPr>
      </p:pic>
      <p:pic>
        <p:nvPicPr>
          <p:cNvPr id="93" name="Picture 5" descr="реклама"/>
          <p:cNvPicPr/>
          <p:nvPr/>
        </p:nvPicPr>
        <p:blipFill>
          <a:blip r:embed="rId3"/>
          <a:stretch/>
        </p:blipFill>
        <p:spPr>
          <a:xfrm>
            <a:off x="1359000" y="3986280"/>
            <a:ext cx="1377720" cy="1646280"/>
          </a:xfrm>
          <a:prstGeom prst="rect">
            <a:avLst/>
          </a:prstGeom>
          <a:ln w="0">
            <a:noFill/>
          </a:ln>
        </p:spPr>
      </p:pic>
    </p:spTree>
  </p:cSld>
  <p:transition spd="slow">
    <p:dissolv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Заголовок 1" descr=""/>
          <p:cNvPicPr/>
          <p:nvPr/>
        </p:nvPicPr>
        <p:blipFill>
          <a:blip r:embed="rId1"/>
          <a:srcRect l="36413" t="0" r="0" b="0"/>
          <a:stretch/>
        </p:blipFill>
        <p:spPr>
          <a:xfrm>
            <a:off x="1403280" y="0"/>
            <a:ext cx="6885000" cy="1297080"/>
          </a:xfrm>
          <a:prstGeom prst="rect">
            <a:avLst/>
          </a:prstGeom>
          <a:ln w="0"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684360" y="1557360"/>
            <a:ext cx="5857560" cy="15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Надежность операционных систем Windo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ws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 довольно низкая: частые различные сбои, в результате которых теряются ценные данные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843280" y="3645000"/>
            <a:ext cx="4897440" cy="22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598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400" spc="-1" strike="noStrike">
                <a:solidFill>
                  <a:srgbClr val="006600"/>
                </a:solidFill>
                <a:latin typeface="Arial"/>
              </a:rPr>
              <a:t>Linux зарекомендовала себя как весьма надежная система, способная обеспечивать бесперебойную работу в течение нескольких лет без переустановки.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2" descr=""/>
          <p:cNvPicPr/>
          <p:nvPr/>
        </p:nvPicPr>
        <p:blipFill>
          <a:blip r:embed="rId2"/>
          <a:stretch/>
        </p:blipFill>
        <p:spPr>
          <a:xfrm>
            <a:off x="6659640" y="1773360"/>
            <a:ext cx="1441440" cy="131112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5" descr="реклама"/>
          <p:cNvPicPr/>
          <p:nvPr/>
        </p:nvPicPr>
        <p:blipFill>
          <a:blip r:embed="rId3"/>
          <a:stretch/>
        </p:blipFill>
        <p:spPr>
          <a:xfrm>
            <a:off x="1085760" y="3992400"/>
            <a:ext cx="1419480" cy="1702080"/>
          </a:xfrm>
          <a:prstGeom prst="rect">
            <a:avLst/>
          </a:prstGeom>
          <a:ln w="0">
            <a:noFill/>
          </a:ln>
        </p:spPr>
      </p:pic>
    </p:spTree>
  </p:cSld>
  <p:transition spd="slow">
    <p:wheel spokes="1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Заголовок 1" descr=""/>
          <p:cNvPicPr/>
          <p:nvPr/>
        </p:nvPicPr>
        <p:blipFill>
          <a:blip r:embed="rId1"/>
          <a:srcRect l="47418" t="0" r="0" b="0"/>
          <a:stretch/>
        </p:blipFill>
        <p:spPr>
          <a:xfrm>
            <a:off x="1116000" y="0"/>
            <a:ext cx="7659720" cy="1308240"/>
          </a:xfrm>
          <a:prstGeom prst="rect">
            <a:avLst/>
          </a:prstGeom>
          <a:ln w="0"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755640" y="2059200"/>
            <a:ext cx="4786200" cy="82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Times New Roman"/>
              </a:rPr>
              <a:t>У операционных систем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Times New Roman"/>
              </a:rPr>
              <a:t>Windows</a:t>
            </a:r>
            <a:r>
              <a:rPr b="0" lang="ru-RU" sz="2400" spc="-1" strike="noStrike">
                <a:solidFill>
                  <a:srgbClr val="000000"/>
                </a:solidFill>
                <a:latin typeface="Calibri"/>
                <a:ea typeface="Times New Roman"/>
              </a:rPr>
              <a:t> высокая стоимость лицензий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Times New Roman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Picture 2" descr=""/>
          <p:cNvPicPr/>
          <p:nvPr/>
        </p:nvPicPr>
        <p:blipFill>
          <a:blip r:embed="rId2"/>
          <a:stretch/>
        </p:blipFill>
        <p:spPr>
          <a:xfrm>
            <a:off x="6300720" y="2060640"/>
            <a:ext cx="1727280" cy="157140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5" descr="реклама"/>
          <p:cNvPicPr/>
          <p:nvPr/>
        </p:nvPicPr>
        <p:blipFill>
          <a:blip r:embed="rId3"/>
          <a:stretch/>
        </p:blipFill>
        <p:spPr>
          <a:xfrm>
            <a:off x="1616040" y="4621320"/>
            <a:ext cx="1187640" cy="140148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3564000" y="4941720"/>
            <a:ext cx="4572000" cy="9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006600"/>
                </a:solidFill>
                <a:latin typeface="Cambria"/>
              </a:rPr>
              <a:t>Linux </a:t>
            </a:r>
            <a:r>
              <a:rPr b="1" lang="ru-RU" sz="2800" spc="-1" strike="noStrike">
                <a:solidFill>
                  <a:srgbClr val="006600"/>
                </a:solidFill>
                <a:latin typeface="Arial"/>
              </a:rPr>
              <a:t>– бесплатная операционная система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split dir="out" orient="vert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68000" y="274320"/>
            <a:ext cx="8218440" cy="178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Arial"/>
              </a:rPr>
              <a:t>Создатель операционной системы студент из Хельсинки- </a:t>
            </a:r>
            <a:r>
              <a:rPr b="1" lang="ru-RU" sz="4000" spc="-1" strike="noStrike">
                <a:solidFill>
                  <a:srgbClr val="003300"/>
                </a:solidFill>
                <a:latin typeface="Arial"/>
              </a:rPr>
              <a:t>Линус Торвальдс</a:t>
            </a:r>
            <a:r>
              <a:rPr b="0" lang="ru-RU" sz="4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Picture 2" descr=""/>
          <p:cNvPicPr/>
          <p:nvPr/>
        </p:nvPicPr>
        <p:blipFill>
          <a:blip r:embed="rId1"/>
          <a:srcRect l="38667" t="0" r="33484" b="34675"/>
          <a:stretch/>
        </p:blipFill>
        <p:spPr>
          <a:xfrm>
            <a:off x="2556000" y="2421000"/>
            <a:ext cx="3887640" cy="382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Заголовок 1" descr=""/>
          <p:cNvPicPr/>
          <p:nvPr/>
        </p:nvPicPr>
        <p:blipFill>
          <a:blip r:embed="rId1"/>
          <a:stretch/>
        </p:blipFill>
        <p:spPr>
          <a:xfrm>
            <a:off x="450720" y="249120"/>
            <a:ext cx="8491680" cy="115884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5" descr="реклама"/>
          <p:cNvPicPr/>
          <p:nvPr/>
        </p:nvPicPr>
        <p:blipFill>
          <a:blip r:embed="rId2"/>
          <a:stretch/>
        </p:blipFill>
        <p:spPr>
          <a:xfrm>
            <a:off x="1316160" y="3925800"/>
            <a:ext cx="1469880" cy="1755720"/>
          </a:xfrm>
          <a:prstGeom prst="rect">
            <a:avLst/>
          </a:prstGeom>
          <a:ln w="0"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714240" y="2000160"/>
            <a:ext cx="4643640" cy="131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У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Times New Roman"/>
              </a:rPr>
              <a:t>операционных систем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Times New Roman"/>
              </a:rPr>
              <a:t>Windows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  <a:ea typeface="Times New Roman"/>
              </a:rPr>
              <a:t> системные требования 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значительно возрастают с появлением каждой новой версии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Picture 2" descr=""/>
          <p:cNvPicPr/>
          <p:nvPr/>
        </p:nvPicPr>
        <p:blipFill>
          <a:blip r:embed="rId3"/>
          <a:stretch/>
        </p:blipFill>
        <p:spPr>
          <a:xfrm>
            <a:off x="5651640" y="2060640"/>
            <a:ext cx="1800000" cy="1638360"/>
          </a:xfrm>
          <a:prstGeom prst="rect">
            <a:avLst/>
          </a:prstGeom>
          <a:ln w="0">
            <a:noFill/>
          </a:ln>
        </p:spPr>
      </p:pic>
      <p:pic>
        <p:nvPicPr>
          <p:cNvPr id="108" name="Прямоугольник 6" descr=""/>
          <p:cNvPicPr/>
          <p:nvPr/>
        </p:nvPicPr>
        <p:blipFill>
          <a:blip r:embed="rId4">
            <a:lum bright="-78000"/>
          </a:blip>
          <a:srcRect l="0" t="0" r="0" b="40657"/>
          <a:stretch/>
        </p:blipFill>
        <p:spPr>
          <a:xfrm>
            <a:off x="3059280" y="3573360"/>
            <a:ext cx="5905440" cy="2664000"/>
          </a:xfrm>
          <a:prstGeom prst="rect">
            <a:avLst/>
          </a:prstGeom>
          <a:ln w="0">
            <a:noFill/>
          </a:ln>
        </p:spPr>
      </p:pic>
    </p:spTree>
  </p:cSld>
  <p:transition spd="slow">
    <p:strips dir="l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Заголовок 1" descr=""/>
          <p:cNvPicPr/>
          <p:nvPr/>
        </p:nvPicPr>
        <p:blipFill>
          <a:blip r:embed="rId1"/>
          <a:stretch/>
        </p:blipFill>
        <p:spPr>
          <a:xfrm>
            <a:off x="450720" y="249120"/>
            <a:ext cx="8541000" cy="1165320"/>
          </a:xfrm>
          <a:prstGeom prst="rect">
            <a:avLst/>
          </a:prstGeom>
          <a:ln w="0">
            <a:noFill/>
          </a:ln>
        </p:spPr>
      </p:pic>
      <p:sp>
        <p:nvSpPr>
          <p:cNvPr id="110" name="TextShape 1"/>
          <p:cNvSpPr txBox="1"/>
          <p:nvPr/>
        </p:nvSpPr>
        <p:spPr>
          <a:xfrm>
            <a:off x="457200" y="1600200"/>
            <a:ext cx="4038480" cy="4525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91960" indent="-291960">
              <a:spcBef>
                <a:spcPts val="697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Официальное обновление для ОС </a:t>
            </a:r>
            <a:r>
              <a:rPr b="0" lang="en-US" sz="2800" spc="-1" strike="noStrike">
                <a:solidFill>
                  <a:srgbClr val="000000"/>
                </a:solidFill>
                <a:latin typeface="Rockwell"/>
              </a:rPr>
              <a:t>Windows 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 доступно с сервера Microsoft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91960" indent="-291960">
              <a:spcBef>
                <a:spcPts val="697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3634920" y="4005360"/>
            <a:ext cx="4038840" cy="21002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91960" indent="-291960">
              <a:spcBef>
                <a:spcPts val="697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006600"/>
                </a:solidFill>
                <a:latin typeface="Arial"/>
              </a:rPr>
              <a:t>	</a:t>
            </a:r>
            <a:r>
              <a:rPr b="1" lang="ru-RU" sz="2800" spc="-1" strike="noStrike">
                <a:solidFill>
                  <a:srgbClr val="006600"/>
                </a:solidFill>
                <a:latin typeface="Arial"/>
              </a:rPr>
              <a:t>Регулярно выходят новые версии ПО + есть доступ к исходным кодам.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91960" indent="-291960">
              <a:spcBef>
                <a:spcPts val="697"/>
              </a:spcBef>
              <a:buClr>
                <a:srgbClr val="0066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Picture 2" descr=""/>
          <p:cNvPicPr/>
          <p:nvPr/>
        </p:nvPicPr>
        <p:blipFill>
          <a:blip r:embed="rId2"/>
          <a:stretch/>
        </p:blipFill>
        <p:spPr>
          <a:xfrm>
            <a:off x="5292720" y="1700280"/>
            <a:ext cx="1800360" cy="163836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5" descr="реклама"/>
          <p:cNvPicPr/>
          <p:nvPr/>
        </p:nvPicPr>
        <p:blipFill>
          <a:blip r:embed="rId3"/>
          <a:stretch/>
        </p:blipFill>
        <p:spPr>
          <a:xfrm>
            <a:off x="1816200" y="4211640"/>
            <a:ext cx="1469880" cy="1755720"/>
          </a:xfrm>
          <a:prstGeom prst="rect">
            <a:avLst/>
          </a:prstGeom>
          <a:ln w="0"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1495440" y="-259920"/>
            <a:ext cx="615312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spcBef>
                <a:spcPts val="34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Регулярно выходят новые версии ПО + есть доступ к исходным кодам.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495440" y="-259920"/>
            <a:ext cx="615312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spAutoFit/>
          </a:bodyPr>
          <a:p>
            <a:pPr>
              <a:spcBef>
                <a:spcPts val="34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Регулярно выходят новые версии ПО + есть доступ к исходным кодам.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heel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Заголовок 1" descr=""/>
          <p:cNvPicPr/>
          <p:nvPr/>
        </p:nvPicPr>
        <p:blipFill>
          <a:blip r:embed="rId1"/>
          <a:stretch/>
        </p:blipFill>
        <p:spPr>
          <a:xfrm>
            <a:off x="450720" y="249120"/>
            <a:ext cx="8643960" cy="1158840"/>
          </a:xfrm>
          <a:prstGeom prst="rect">
            <a:avLst/>
          </a:prstGeom>
          <a:ln w="0">
            <a:noFill/>
          </a:ln>
        </p:spPr>
      </p:pic>
      <p:sp>
        <p:nvSpPr>
          <p:cNvPr id="117" name="TextShape 1"/>
          <p:cNvSpPr txBox="1"/>
          <p:nvPr/>
        </p:nvSpPr>
        <p:spPr>
          <a:xfrm>
            <a:off x="457200" y="1599840"/>
            <a:ext cx="4038480" cy="16383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91960" indent="-291960">
              <a:spcBef>
                <a:spcPts val="697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 ОС </a:t>
            </a:r>
            <a:r>
              <a:rPr b="0" lang="en-US" sz="2800" spc="-1" strike="noStrike">
                <a:solidFill>
                  <a:srgbClr val="000000"/>
                </a:solidFill>
                <a:latin typeface="Rockwell"/>
              </a:rPr>
              <a:t>Windows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 закрытый исходный код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91960" indent="-291960">
              <a:spcBef>
                <a:spcPts val="697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3634920" y="4723920"/>
            <a:ext cx="4681800" cy="1297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91960" indent="-291960">
              <a:spcBef>
                <a:spcPts val="697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006600"/>
                </a:solidFill>
                <a:latin typeface="Arial"/>
              </a:rPr>
              <a:t>	</a:t>
            </a:r>
            <a:r>
              <a:rPr b="1" lang="ru-RU" sz="2800" spc="-1" strike="noStrike">
                <a:solidFill>
                  <a:srgbClr val="006600"/>
                </a:solidFill>
                <a:latin typeface="Arial"/>
              </a:rPr>
              <a:t>В ОС </a:t>
            </a:r>
            <a:r>
              <a:rPr b="1" lang="en-US" sz="2800" spc="-1" strike="noStrike">
                <a:solidFill>
                  <a:srgbClr val="006600"/>
                </a:solidFill>
                <a:latin typeface="Rockwell"/>
              </a:rPr>
              <a:t>Linux</a:t>
            </a:r>
            <a:r>
              <a:rPr b="1" lang="ru-RU" sz="2800" spc="-1" strike="noStrike">
                <a:solidFill>
                  <a:srgbClr val="006600"/>
                </a:solidFill>
                <a:latin typeface="Arial"/>
              </a:rPr>
              <a:t> открытый исходный код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91960" indent="-291960">
              <a:spcBef>
                <a:spcPts val="697"/>
              </a:spcBef>
              <a:buClr>
                <a:srgbClr val="0066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Picture 2" descr=""/>
          <p:cNvPicPr/>
          <p:nvPr/>
        </p:nvPicPr>
        <p:blipFill>
          <a:blip r:embed="rId2"/>
          <a:stretch/>
        </p:blipFill>
        <p:spPr>
          <a:xfrm>
            <a:off x="6156360" y="1844640"/>
            <a:ext cx="1871640" cy="170352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5" descr="реклама"/>
          <p:cNvPicPr/>
          <p:nvPr/>
        </p:nvPicPr>
        <p:blipFill>
          <a:blip r:embed="rId3"/>
          <a:stretch/>
        </p:blipFill>
        <p:spPr>
          <a:xfrm>
            <a:off x="1785960" y="4133880"/>
            <a:ext cx="1328760" cy="1577880"/>
          </a:xfrm>
          <a:prstGeom prst="rect">
            <a:avLst/>
          </a:prstGeom>
          <a:ln w="0">
            <a:noFill/>
          </a:ln>
        </p:spPr>
      </p:pic>
    </p:spTree>
  </p:cSld>
  <p:transition spd="slow">
    <p:wipe dir="r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Заголовок 1" descr=""/>
          <p:cNvPicPr/>
          <p:nvPr/>
        </p:nvPicPr>
        <p:blipFill>
          <a:blip r:embed="rId1"/>
          <a:srcRect l="51621" t="0" r="0" b="0"/>
          <a:stretch/>
        </p:blipFill>
        <p:spPr>
          <a:xfrm>
            <a:off x="1187280" y="0"/>
            <a:ext cx="7201080" cy="1413000"/>
          </a:xfrm>
          <a:prstGeom prst="rect">
            <a:avLst/>
          </a:prstGeom>
          <a:ln w="0">
            <a:noFill/>
          </a:ln>
        </p:spPr>
      </p:pic>
      <p:sp>
        <p:nvSpPr>
          <p:cNvPr id="122" name="TextShape 1"/>
          <p:cNvSpPr txBox="1"/>
          <p:nvPr/>
        </p:nvSpPr>
        <p:spPr>
          <a:xfrm>
            <a:off x="468360" y="1628640"/>
            <a:ext cx="5122800" cy="2260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91960" indent="-291960">
              <a:lnSpc>
                <a:spcPct val="80000"/>
              </a:lnSpc>
              <a:spcBef>
                <a:spcPts val="64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ru-RU" sz="2600" spc="-1" strike="noStrike">
                <a:solidFill>
                  <a:srgbClr val="000000"/>
                </a:solidFill>
                <a:latin typeface="Arial"/>
              </a:rPr>
              <a:t>В соответствии с лицензией ОС </a:t>
            </a:r>
            <a:r>
              <a:rPr b="0" lang="en-US" sz="2600" spc="-1" strike="noStrike">
                <a:solidFill>
                  <a:srgbClr val="000000"/>
                </a:solidFill>
                <a:latin typeface="Rockwell"/>
              </a:rPr>
              <a:t>Windows </a:t>
            </a:r>
            <a:r>
              <a:rPr b="0" lang="ru-RU" sz="2600" spc="-1" strike="noStrike">
                <a:solidFill>
                  <a:srgbClr val="000000"/>
                </a:solidFill>
                <a:latin typeface="Arial"/>
              </a:rPr>
              <a:t>вы не имеете права: делать копии, передавать другим людям, использовать более чем на одном компьютере.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2771280" y="3976200"/>
            <a:ext cx="5838840" cy="24051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91960" indent="-291960">
              <a:lnSpc>
                <a:spcPct val="80000"/>
              </a:lnSpc>
              <a:spcBef>
                <a:spcPts val="697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800" spc="-1" strike="noStrike">
                <a:solidFill>
                  <a:srgbClr val="003300"/>
                </a:solidFill>
                <a:latin typeface="Arial"/>
              </a:rPr>
              <a:t>	</a:t>
            </a:r>
            <a:r>
              <a:rPr b="1" lang="ru-RU" sz="2800" spc="-1" strike="noStrike">
                <a:solidFill>
                  <a:srgbClr val="003300"/>
                </a:solidFill>
                <a:latin typeface="Arial"/>
              </a:rPr>
              <a:t>ОС Linux свободна. Это означает, что каждый может копировать ее, каждый имеет право скачать исходный код, модифицировать и переиздать его.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91960" indent="-291960">
              <a:lnSpc>
                <a:spcPct val="80000"/>
              </a:lnSpc>
              <a:spcBef>
                <a:spcPts val="697"/>
              </a:spcBef>
              <a:buClr>
                <a:srgbClr val="0033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Picture 2" descr="D:\Картинки\CLIPART1\SCRBEANS\AMOBSTAC.WMF"/>
          <p:cNvPicPr/>
          <p:nvPr/>
        </p:nvPicPr>
        <p:blipFill>
          <a:blip r:embed="rId2"/>
          <a:stretch/>
        </p:blipFill>
        <p:spPr>
          <a:xfrm>
            <a:off x="6300720" y="1628640"/>
            <a:ext cx="1363680" cy="151128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2" descr=""/>
          <p:cNvPicPr/>
          <p:nvPr/>
        </p:nvPicPr>
        <p:blipFill>
          <a:blip r:embed="rId3"/>
          <a:stretch/>
        </p:blipFill>
        <p:spPr>
          <a:xfrm>
            <a:off x="285840" y="1857240"/>
            <a:ext cx="387360" cy="35244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5" descr="реклама"/>
          <p:cNvPicPr/>
          <p:nvPr/>
        </p:nvPicPr>
        <p:blipFill>
          <a:blip r:embed="rId4"/>
          <a:stretch/>
        </p:blipFill>
        <p:spPr>
          <a:xfrm>
            <a:off x="1182600" y="4475160"/>
            <a:ext cx="1182600" cy="1407960"/>
          </a:xfrm>
          <a:prstGeom prst="rect">
            <a:avLst/>
          </a:prstGeom>
          <a:ln w="0">
            <a:noFill/>
          </a:ln>
        </p:spPr>
      </p:pic>
    </p:spTree>
  </p:cSld>
  <p:transition spd="slow">
    <p:newsflash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395280" y="1483920"/>
            <a:ext cx="5184720" cy="4537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2720" indent="-342720">
              <a:lnSpc>
                <a:spcPct val="90000"/>
              </a:lnSpc>
              <a:spcBef>
                <a:spcPts val="7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ru-RU" sz="3600" spc="-1" strike="noStrike">
                <a:solidFill>
                  <a:srgbClr val="003300"/>
                </a:solidFill>
                <a:latin typeface="Arial"/>
              </a:rPr>
              <a:t>   </a:t>
            </a:r>
            <a:r>
              <a:rPr b="1" i="1" lang="ru-RU" sz="3600" spc="-1" strike="noStrike" u="sng">
                <a:solidFill>
                  <a:srgbClr val="003300"/>
                </a:solidFill>
                <a:uFillTx/>
                <a:latin typeface="Arial"/>
              </a:rPr>
              <a:t>Linux</a:t>
            </a:r>
            <a:r>
              <a:rPr b="1" i="1" lang="ru-RU" sz="3200" spc="-1" strike="noStrike" u="sng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— общее название Unix-подобных операционных систем на основе одноимённого ядра и собранных для него библиотек и системных программ.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Picture 4" descr=""/>
          <p:cNvPicPr/>
          <p:nvPr/>
        </p:nvPicPr>
        <p:blipFill>
          <a:blip r:embed="rId1"/>
          <a:stretch/>
        </p:blipFill>
        <p:spPr>
          <a:xfrm>
            <a:off x="5724360" y="2133720"/>
            <a:ext cx="3056040" cy="352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250920" y="980640"/>
            <a:ext cx="8642160" cy="58770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just">
              <a:spcBef>
                <a:spcPts val="624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2500" spc="-1" strike="noStrike">
                <a:solidFill>
                  <a:srgbClr val="0070c0"/>
                </a:solidFill>
                <a:latin typeface="Arial"/>
              </a:rPr>
              <a:t>Операционная система Linux</a:t>
            </a:r>
            <a:r>
              <a:rPr b="0" lang="ru-RU" sz="2500" spc="-1" strike="noStrike">
                <a:solidFill>
                  <a:srgbClr val="0070c0"/>
                </a:solidFill>
                <a:latin typeface="Arial"/>
              </a:rPr>
              <a:t> </a:t>
            </a:r>
            <a:r>
              <a:rPr b="0" lang="ru-RU" sz="2500" spc="-1" strike="noStrike">
                <a:solidFill>
                  <a:srgbClr val="000000"/>
                </a:solidFill>
                <a:latin typeface="Arial"/>
              </a:rPr>
              <a:t>— это достаточно простая и прозрачная операционная система. Высокий уровень защиты компьютера и привлекает к ОС Linux пристальное внимание пользователей, заставляя их изучать весьма непривычные термины, программы и способы работы.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Прямоугольник 3" descr=""/>
          <p:cNvPicPr/>
          <p:nvPr/>
        </p:nvPicPr>
        <p:blipFill>
          <a:blip r:embed="rId1"/>
          <a:stretch/>
        </p:blipFill>
        <p:spPr>
          <a:xfrm>
            <a:off x="689040" y="60480"/>
            <a:ext cx="7553160" cy="1152360"/>
          </a:xfrm>
          <a:prstGeom prst="rect">
            <a:avLst/>
          </a:prstGeom>
          <a:ln w="0">
            <a:noFill/>
          </a:ln>
        </p:spPr>
      </p:pic>
      <p:pic>
        <p:nvPicPr>
          <p:cNvPr id="49" name="Picture 2" descr=""/>
          <p:cNvPicPr/>
          <p:nvPr/>
        </p:nvPicPr>
        <p:blipFill>
          <a:blip r:embed="rId2"/>
          <a:stretch/>
        </p:blipFill>
        <p:spPr>
          <a:xfrm>
            <a:off x="468360" y="3519360"/>
            <a:ext cx="2735280" cy="218916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3" descr=""/>
          <p:cNvPicPr/>
          <p:nvPr/>
        </p:nvPicPr>
        <p:blipFill>
          <a:blip r:embed="rId3"/>
          <a:stretch/>
        </p:blipFill>
        <p:spPr>
          <a:xfrm>
            <a:off x="1332000" y="4167360"/>
            <a:ext cx="2952720" cy="221436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4" descr=""/>
          <p:cNvPicPr/>
          <p:nvPr/>
        </p:nvPicPr>
        <p:blipFill>
          <a:blip r:embed="rId4"/>
          <a:stretch/>
        </p:blipFill>
        <p:spPr>
          <a:xfrm>
            <a:off x="5722920" y="3519360"/>
            <a:ext cx="2881440" cy="215928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" descr=""/>
          <p:cNvPicPr/>
          <p:nvPr/>
        </p:nvPicPr>
        <p:blipFill>
          <a:blip r:embed="rId5"/>
          <a:stretch/>
        </p:blipFill>
        <p:spPr>
          <a:xfrm>
            <a:off x="5076720" y="4167360"/>
            <a:ext cx="2735280" cy="218916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6" descr=""/>
          <p:cNvPicPr/>
          <p:nvPr/>
        </p:nvPicPr>
        <p:blipFill>
          <a:blip r:embed="rId6"/>
          <a:stretch/>
        </p:blipFill>
        <p:spPr>
          <a:xfrm>
            <a:off x="2987640" y="4203720"/>
            <a:ext cx="3384720" cy="253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9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9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9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9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843120" y="28224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Операционная система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Linux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842760" y="1715760"/>
            <a:ext cx="4586040" cy="48387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2720" indent="-342720"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ядро и основные компоненты системы, а также большинство пользовательских приложений для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Linux –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свободно распространяемые программы.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Picture 2" descr=""/>
          <p:cNvPicPr/>
          <p:nvPr/>
        </p:nvPicPr>
        <p:blipFill>
          <a:blip r:embed="rId1"/>
          <a:stretch/>
        </p:blipFill>
        <p:spPr>
          <a:xfrm>
            <a:off x="5386320" y="2428920"/>
            <a:ext cx="3757680" cy="4429080"/>
          </a:xfrm>
          <a:prstGeom prst="rect">
            <a:avLst/>
          </a:prstGeom>
          <a:ln w="0"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ru-RU" sz="3600" spc="-1" strike="noStrike" u="sng">
                <a:solidFill>
                  <a:srgbClr val="000000"/>
                </a:solidFill>
                <a:uFillTx/>
                <a:latin typeface="Arial"/>
              </a:rPr>
              <a:t>Различные дистрибутивы Linux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Picture 4" descr="Дистрибутивы Linux"/>
          <p:cNvPicPr/>
          <p:nvPr/>
        </p:nvPicPr>
        <p:blipFill>
          <a:blip r:embed="rId1"/>
          <a:stretch/>
        </p:blipFill>
        <p:spPr>
          <a:xfrm>
            <a:off x="1619280" y="1700280"/>
            <a:ext cx="5977080" cy="430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395280" y="333360"/>
            <a:ext cx="8424720" cy="61200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2720" indent="-342720">
              <a:lnSpc>
                <a:spcPct val="90000"/>
              </a:lnSpc>
              <a:spcBef>
                <a:spcPts val="7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Каждый из этих дистрибутивов имеет свою программу установки, запустив которую, обычный пользователь может, ни о чем особенно не задумываясь, получить работающую систему.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90000"/>
              </a:lnSpc>
              <a:spcBef>
                <a:spcPts val="7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В каждом дистрибутиве эта программа установки своя, однако ее назначение одинаково.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2720" indent="-342720">
              <a:lnSpc>
                <a:spcPct val="90000"/>
              </a:lnSpc>
              <a:spcBef>
                <a:spcPts val="7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Различные дистрибутивы могут отличаться набором программ, входящих в комплект поставки Linux, а также настройками, которые пользователь получает по умолчанию.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0" y="1268280"/>
            <a:ext cx="8964720" cy="14400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32000"/>
          </a:bodyPr>
          <a:p>
            <a:pPr marL="342720" indent="-342720" algn="just">
              <a:spcBef>
                <a:spcPts val="8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1" lang="en-US" sz="4000" spc="-1" strike="noStrike">
                <a:solidFill>
                  <a:srgbClr val="0070c0"/>
                </a:solidFill>
                <a:latin typeface="Arial"/>
              </a:rPr>
              <a:t> </a:t>
            </a:r>
            <a:r>
              <a:rPr b="1" lang="ru-RU" sz="3600" spc="-1" strike="noStrike">
                <a:solidFill>
                  <a:srgbClr val="0070c0"/>
                </a:solidFill>
                <a:latin typeface="Arial"/>
              </a:rPr>
              <a:t>Ubuntu</a:t>
            </a:r>
            <a:r>
              <a:rPr b="0" lang="ru-RU" sz="3600" spc="-1" strike="noStrike">
                <a:solidFill>
                  <a:srgbClr val="0070c0"/>
                </a:solidFill>
                <a:latin typeface="Arial"/>
              </a:rPr>
              <a:t> </a:t>
            </a: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- самый популярный дистрибутив Linux. И совершенно не случайно – слоган "Linux для людей" в достаточной мере соответствует данной ОС.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Прямоугольник 3" descr=""/>
          <p:cNvPicPr/>
          <p:nvPr/>
        </p:nvPicPr>
        <p:blipFill>
          <a:blip r:embed="rId1"/>
          <a:stretch/>
        </p:blipFill>
        <p:spPr>
          <a:xfrm>
            <a:off x="1652760" y="219240"/>
            <a:ext cx="5887800" cy="115236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4" descr=""/>
          <p:cNvPicPr/>
          <p:nvPr/>
        </p:nvPicPr>
        <p:blipFill>
          <a:blip r:embed="rId2"/>
          <a:stretch/>
        </p:blipFill>
        <p:spPr>
          <a:xfrm>
            <a:off x="334800" y="4164120"/>
            <a:ext cx="2567160" cy="1785960"/>
          </a:xfrm>
          <a:prstGeom prst="rect">
            <a:avLst/>
          </a:prstGeom>
          <a:ln w="0"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430200" y="4554360"/>
            <a:ext cx="8713800" cy="23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72880" indent="-272880" algn="ctr">
              <a:spcBef>
                <a:spcPts val="64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1" lang="en-US" sz="2600" spc="-1" strike="noStrike">
                <a:solidFill>
                  <a:srgbClr val="0070c0"/>
                </a:solidFill>
                <a:latin typeface="Arial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Picture 4" descr=""/>
          <p:cNvPicPr/>
          <p:nvPr/>
        </p:nvPicPr>
        <p:blipFill>
          <a:blip r:embed="rId3"/>
          <a:stretch/>
        </p:blipFill>
        <p:spPr>
          <a:xfrm>
            <a:off x="6242040" y="3803760"/>
            <a:ext cx="2560680" cy="176832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5" descr=""/>
          <p:cNvPicPr/>
          <p:nvPr/>
        </p:nvPicPr>
        <p:blipFill>
          <a:blip r:embed="rId4"/>
          <a:stretch/>
        </p:blipFill>
        <p:spPr>
          <a:xfrm>
            <a:off x="3635280" y="5121360"/>
            <a:ext cx="1737000" cy="173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843120" y="28224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Файловая система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843120" y="1715760"/>
            <a:ext cx="2800080" cy="48387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2720" indent="-342720">
              <a:lnSpc>
                <a:spcPct val="8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•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ru-RU" sz="2700" spc="-1" strike="noStrike">
                <a:solidFill>
                  <a:srgbClr val="000000"/>
                </a:solidFill>
                <a:latin typeface="Arial"/>
              </a:rPr>
              <a:t>Корневая папка всегда только одна, а все остальные папки в неё вложены, т.е. для пользователя файловая система представляет собой единое целое.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Picture 2" descr=""/>
          <p:cNvPicPr/>
          <p:nvPr/>
        </p:nvPicPr>
        <p:blipFill>
          <a:blip r:embed="rId1"/>
          <a:stretch/>
        </p:blipFill>
        <p:spPr>
          <a:xfrm>
            <a:off x="3616200" y="2714760"/>
            <a:ext cx="5527800" cy="4143240"/>
          </a:xfrm>
          <a:prstGeom prst="rect">
            <a:avLst/>
          </a:prstGeom>
          <a:ln w="0"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</TotalTime>
  <Application>LibreOffice/7.0.6.2$Linux_X86_64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2010-11-28T18:31:41Z</dcterms:created>
  <dc:creator>Елена</dc:creator>
  <dc:description/>
  <dc:language>en-US</dc:language>
  <cp:lastModifiedBy>Кирилл</cp:lastModifiedBy>
  <dcterms:modified xsi:type="dcterms:W3CDTF">2018-11-30T08:12:55Z</dcterms:modified>
  <cp:revision>36</cp:revision>
  <dc:subject/>
  <dc:title>Слайд 1</dc:title>
</cp:coreProperties>
</file>